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6" r:id="rId6"/>
    <p:sldId id="289" r:id="rId7"/>
    <p:sldId id="287" r:id="rId8"/>
    <p:sldId id="260" r:id="rId9"/>
    <p:sldId id="265" r:id="rId10"/>
    <p:sldId id="261" r:id="rId11"/>
    <p:sldId id="262" r:id="rId12"/>
    <p:sldId id="263" r:id="rId13"/>
    <p:sldId id="264" r:id="rId14"/>
    <p:sldId id="273" r:id="rId15"/>
    <p:sldId id="290" r:id="rId16"/>
    <p:sldId id="274" r:id="rId17"/>
    <p:sldId id="277" r:id="rId18"/>
    <p:sldId id="278" r:id="rId19"/>
    <p:sldId id="291" r:id="rId20"/>
    <p:sldId id="275" r:id="rId21"/>
    <p:sldId id="279" r:id="rId22"/>
    <p:sldId id="280" r:id="rId23"/>
    <p:sldId id="281" r:id="rId24"/>
    <p:sldId id="282" r:id="rId25"/>
    <p:sldId id="283" r:id="rId26"/>
    <p:sldId id="284" r:id="rId27"/>
    <p:sldId id="266" r:id="rId28"/>
    <p:sldId id="267" r:id="rId29"/>
    <p:sldId id="268" r:id="rId30"/>
    <p:sldId id="270" r:id="rId31"/>
    <p:sldId id="271" r:id="rId32"/>
    <p:sldId id="272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1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3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7A22-6352-4025-B52A-8BB8751DC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88F8D-75E9-4EBB-98BC-460659FF4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E947-1A1C-4FD3-9AC8-76100C05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7DC18-1B3B-4270-A8AC-75F1B30C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23884-475D-4742-A52E-75118624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4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CDA8-42A5-4762-A0D1-BA9C2CB2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63C52-ECC0-420E-9F8D-16810A565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50D3-C64B-47EC-A26E-46BBCE14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7683-A5F9-4DE5-8238-CDC9C05B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5F803-B73E-4865-B171-1BE3C758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C3C47-EDBE-4C9A-A790-2FCD052D8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E40B8-9F73-4286-A33D-680CDB62B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F892-B7D3-4DF8-9426-661914BC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B876-01A5-4EE9-BA29-53810772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1C33-C077-4E8C-837B-106EBCF0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2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F63D-BEB9-4221-B01B-BF190CCC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98F0-45B2-4B2C-9DE1-8FC404AE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CBA07-E9FC-4D10-AF87-59D6D5B0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D6BF-508F-47CE-9E43-63DFC89D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B58E-8C56-45DF-8E83-3EDE3B71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DEAE-56B7-4190-938E-7AA2BB18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8B8CD-BFC1-4CF8-B77B-9D32BA9CE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C6C2-881F-4419-9C10-32C718F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5E6A5-EC2E-4AA2-9298-3058D3D1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2AFCE-2C37-425F-8AF3-D2BC71D5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5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276F-99CA-43A3-AEBE-5993A84E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5C366-ECD3-47AB-A40D-EE2A281DA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2D954-4EBF-4ADE-A580-C2D171AA8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C3E12-C912-446C-94A8-B728DEDD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F9AFA-D8CA-4668-8B33-3A302BDB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418D-604C-45D2-AD01-25ABA4E7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1208-817B-4079-A85A-C596CE15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ACA00-F515-4310-96BA-5836C223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E8D5A-DD01-450B-B7FD-CB03AEDF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927E2-AAE5-4019-BCA0-909F7B917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3C938-2625-45EE-B733-8FF92932D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DCC36-9CF7-4D34-A56D-AABEC42A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B5ED6-1571-498A-B1B0-9897AD55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2D1EB-BDB8-4FBD-9CAD-0DB03AD4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D285-90A2-4435-BE76-17AE9C8F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36E12-7A80-4EED-BDEC-8466AC8A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99B29-8436-4919-A693-E4ACF2BB6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824D-B25F-4662-816E-2FBCF868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12FE9-DBA0-433A-8A22-9832EDF5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A8391-12F8-430C-A235-32A61B48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7912-0B52-49E5-AFE7-511E8153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9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7D8F-320E-4A6E-A4D7-C5F2F224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16BE-C596-42EE-8873-428DD0E3B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A74CB-F946-4339-BFAD-197C6E6C4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14E5A-7D9D-4416-9787-0B38F0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9B893-BD1B-405C-9500-E17997D5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B2689-8C9F-4A18-AF8A-BF2C4FA0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FFB0-7F2B-43AE-B415-0138A80B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C4B5F5-86A9-4097-9B20-337D65B9E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E847F-7443-4ABC-9C39-78E3116A1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B9D9E-4325-4192-B8EE-735212F8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D0AD8-11F2-40C3-BE7F-1696D03E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AAD42-1156-48B4-86C2-461FC296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43E6D-9619-486E-B325-058AF6A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A0E97-3FBB-45F3-839F-BAF783064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BF33-CF9C-4149-BE73-094D1D828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E632-E8CE-413A-A30A-AFEFEE7F8AAC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2129-BBDB-4A25-83C8-7F0180642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EABD8-3997-4BBB-B11E-2BA3812FA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8231-7BF0-4F83-9D7B-728A24A1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2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2A7D0-DB09-4EBA-8D52-E6A5934B668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3688C8-DFCE-4CCD-BCF0-5FB239E507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98FBE3-48D2-40A2-B7E6-F485834C821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482FDCF-45F3-40F1-8751-19B7AFB3C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28448-FFE4-41F2-B5D8-BACDFB6AB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89748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tourr</a:t>
            </a:r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an R Package for Exploring Multivariate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2444D-B393-47FB-8E98-64E75EFD7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5124286"/>
            <a:ext cx="5252288" cy="1655762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Published By: Hadley Wickham, Dianne Cook, Heike Hofmann, and Andreas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Buja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(2011)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By: Daniel Felbah, Yao Chen, and Gaurav Sitaula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December 11, 2017</a:t>
            </a:r>
          </a:p>
          <a:p>
            <a:pPr algn="l"/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4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282E-AA93-4322-8E7B-3D266982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D8E5-526C-4A0A-B92A-ACE4AE6DC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200000"/>
              </a:lnSpc>
              <a:buAutoNum type="romanLcPeriod"/>
            </a:pPr>
            <a:r>
              <a:rPr lang="en-US" dirty="0"/>
              <a:t>The </a:t>
            </a:r>
            <a:r>
              <a:rPr lang="en-US" dirty="0" err="1"/>
              <a:t>grand_tour</a:t>
            </a:r>
            <a:endParaRPr lang="en-US" dirty="0"/>
          </a:p>
          <a:p>
            <a:pPr marL="971550" lvl="1" indent="-514350">
              <a:lnSpc>
                <a:spcPct val="200000"/>
              </a:lnSpc>
              <a:buAutoNum type="romanLcPeriod"/>
            </a:pPr>
            <a:r>
              <a:rPr lang="en-US" dirty="0"/>
              <a:t>The </a:t>
            </a:r>
            <a:r>
              <a:rPr lang="en-US" dirty="0" err="1"/>
              <a:t>guided_tour</a:t>
            </a:r>
            <a:endParaRPr lang="en-US" dirty="0"/>
          </a:p>
          <a:p>
            <a:pPr marL="971550" lvl="1" indent="-514350">
              <a:lnSpc>
                <a:spcPct val="200000"/>
              </a:lnSpc>
              <a:buAutoNum type="romanLcPeriod"/>
            </a:pPr>
            <a:r>
              <a:rPr lang="en-US" dirty="0"/>
              <a:t>The </a:t>
            </a:r>
            <a:r>
              <a:rPr lang="en-US" dirty="0" err="1"/>
              <a:t>planned_tour</a:t>
            </a:r>
            <a:endParaRPr lang="en-US" dirty="0"/>
          </a:p>
          <a:p>
            <a:pPr marL="971550" lvl="1" indent="-514350">
              <a:lnSpc>
                <a:spcPct val="200000"/>
              </a:lnSpc>
              <a:buAutoNum type="romanLcPeriod"/>
            </a:pPr>
            <a:r>
              <a:rPr lang="en-US" dirty="0"/>
              <a:t>The </a:t>
            </a:r>
            <a:r>
              <a:rPr lang="en-US" dirty="0" err="1"/>
              <a:t>dependence_tour</a:t>
            </a:r>
            <a:endParaRPr lang="en-US" dirty="0"/>
          </a:p>
          <a:p>
            <a:pPr marL="971550" lvl="1" indent="-514350">
              <a:lnSpc>
                <a:spcPct val="200000"/>
              </a:lnSpc>
              <a:buAutoNum type="romanLcPeriod"/>
            </a:pPr>
            <a:r>
              <a:rPr lang="en-US" dirty="0"/>
              <a:t>The </a:t>
            </a:r>
            <a:r>
              <a:rPr lang="en-US" dirty="0" err="1"/>
              <a:t>local_tour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0B7-7291-4B17-BF11-1E959541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grand_tour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49958-E9AE-414C-82BF-F5B4648F43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Picks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projection matrix at random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Provides a curve filling the space of projections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Ensures to show every possible projection of data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Advantage: useful for getting comprehensive overview of a data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Limitation: takes a long time to see everything for higher dimension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A349958-E9AE-414C-82BF-F5B4648F4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51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9E2F-59AF-4EDD-97D2-285FA6ED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guided_tour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52B6-4742-4A67-A2FE-F618A971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Instead of random, it picks one that is “more interesting”</a:t>
            </a:r>
          </a:p>
          <a:p>
            <a:pPr>
              <a:lnSpc>
                <a:spcPct val="150000"/>
              </a:lnSpc>
            </a:pPr>
            <a:r>
              <a:rPr lang="en-US" dirty="0"/>
              <a:t>Dynamic form of projection pursuit</a:t>
            </a:r>
          </a:p>
          <a:p>
            <a:pPr>
              <a:lnSpc>
                <a:spcPct val="150000"/>
              </a:lnSpc>
            </a:pPr>
            <a:r>
              <a:rPr lang="en-US" dirty="0"/>
              <a:t>Measure of interestingness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Four Indices</a:t>
            </a:r>
            <a:r>
              <a:rPr lang="en-US" dirty="0"/>
              <a:t>: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/>
              <a:t>Holes (</a:t>
            </a:r>
            <a:r>
              <a:rPr lang="en-US" i="1" dirty="0"/>
              <a:t>holes</a:t>
            </a:r>
            <a:r>
              <a:rPr lang="en-US" dirty="0"/>
              <a:t>)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/>
              <a:t>Central mass (</a:t>
            </a:r>
            <a:r>
              <a:rPr lang="en-US" i="1" dirty="0"/>
              <a:t>cm</a:t>
            </a:r>
            <a:r>
              <a:rPr lang="en-US" dirty="0"/>
              <a:t>)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 err="1"/>
              <a:t>Lda</a:t>
            </a:r>
            <a:r>
              <a:rPr lang="en-US" dirty="0"/>
              <a:t> (</a:t>
            </a:r>
            <a:r>
              <a:rPr lang="en-US" i="1" dirty="0" err="1"/>
              <a:t>lda_pp</a:t>
            </a:r>
            <a:r>
              <a:rPr lang="en-US" dirty="0"/>
              <a:t>)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 err="1"/>
              <a:t>Pda</a:t>
            </a:r>
            <a:r>
              <a:rPr lang="en-US" dirty="0"/>
              <a:t> (</a:t>
            </a:r>
            <a:r>
              <a:rPr lang="en-US" i="1" dirty="0" err="1"/>
              <a:t>pda_pp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6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D3CA97-0621-4DA1-AB03-0E6233C4D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535304"/>
            <a:ext cx="10515600" cy="59772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planned_tour</a:t>
            </a:r>
            <a:r>
              <a:rPr lang="en-US" dirty="0"/>
              <a:t>:</a:t>
            </a:r>
          </a:p>
          <a:p>
            <a:pPr marL="571500" indent="-571500">
              <a:buAutoNum type="romanLcPeriod"/>
            </a:pPr>
            <a:r>
              <a:rPr lang="en-US" dirty="0"/>
              <a:t>Most constrained tour</a:t>
            </a:r>
          </a:p>
          <a:p>
            <a:pPr marL="571500" indent="-571500">
              <a:buAutoNum type="romanLcPeriod"/>
            </a:pPr>
            <a:r>
              <a:rPr lang="en-US" dirty="0"/>
              <a:t>Cycle through the pre-specified set of frames</a:t>
            </a:r>
          </a:p>
          <a:p>
            <a:pPr marL="571500" indent="-571500">
              <a:buAutoNum type="romanLcPeriod"/>
            </a:pPr>
            <a:r>
              <a:rPr lang="en-US" dirty="0"/>
              <a:t>Most useful for viewing the replay of saved tour</a:t>
            </a:r>
          </a:p>
          <a:p>
            <a:pPr marL="571500" indent="-571500">
              <a:buAutoNum type="romanL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dependence_tour</a:t>
            </a:r>
            <a:r>
              <a:rPr lang="en-US" dirty="0"/>
              <a:t>:</a:t>
            </a:r>
          </a:p>
          <a:p>
            <a:pPr marL="571500" indent="-571500">
              <a:buAutoNum type="romanLcPeriod"/>
            </a:pPr>
            <a:r>
              <a:rPr lang="en-US" dirty="0"/>
              <a:t>Combines n independent 1-D tours</a:t>
            </a:r>
          </a:p>
          <a:p>
            <a:pPr marL="571500" indent="-571500">
              <a:buAutoNum type="romanLcPeriod"/>
            </a:pPr>
            <a:r>
              <a:rPr lang="en-US" dirty="0"/>
              <a:t>Has single argument, a numeric vector that specifies the path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local_tour</a:t>
            </a:r>
            <a:r>
              <a:rPr lang="en-US" dirty="0"/>
              <a:t>:</a:t>
            </a:r>
          </a:p>
          <a:p>
            <a:pPr marL="571500" indent="-571500">
              <a:buAutoNum type="romanLcPeriod"/>
            </a:pPr>
            <a:r>
              <a:rPr lang="en-US" dirty="0"/>
              <a:t>Alternates between a specified starting position and nearby random projections </a:t>
            </a:r>
          </a:p>
          <a:p>
            <a:pPr marL="571500" indent="-571500">
              <a:buAutoNum type="romanLcPeriod"/>
            </a:pPr>
            <a:r>
              <a:rPr lang="en-US" dirty="0"/>
              <a:t>Allows us to inspect the local neighborhood of a projection </a:t>
            </a:r>
          </a:p>
        </p:txBody>
      </p:sp>
    </p:spTree>
    <p:extLst>
      <p:ext uri="{BB962C8B-B14F-4D97-AF65-F5344CB8AC3E}">
        <p14:creationId xmlns:p14="http://schemas.microsoft.com/office/powerpoint/2010/main" val="278263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3ACE-A01D-49C4-8E8C-FDA9774E4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84" y="686768"/>
            <a:ext cx="9144000" cy="683812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D</a:t>
            </a:r>
            <a:r>
              <a:rPr lang="en-US" altLang="zh-CN" sz="4400" dirty="0"/>
              <a:t>isplay methods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8D5AE-7780-4EE4-9E57-3E20B1129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084" y="1840410"/>
            <a:ext cx="9764390" cy="4301656"/>
          </a:xfrm>
        </p:spPr>
        <p:txBody>
          <a:bodyPr/>
          <a:lstStyle/>
          <a:p>
            <a:pPr algn="l"/>
            <a:r>
              <a:rPr lang="en-US" dirty="0"/>
              <a:t>The display methods produce a visual rendering of the tour: A visualization of the projected data. </a:t>
            </a:r>
          </a:p>
          <a:p>
            <a:pPr algn="l"/>
            <a:r>
              <a:rPr lang="en-US" dirty="0"/>
              <a:t>Methods classified based on the dimensionality of the projection: </a:t>
            </a:r>
          </a:p>
          <a:p>
            <a:pPr algn="l"/>
            <a:endParaRPr lang="en-US" dirty="0"/>
          </a:p>
          <a:p>
            <a:pPr algn="l"/>
            <a:r>
              <a:rPr lang="en-US" sz="2800" dirty="0"/>
              <a:t>1-D</a:t>
            </a:r>
          </a:p>
          <a:p>
            <a:pPr algn="l"/>
            <a:r>
              <a:rPr lang="en-US" dirty="0"/>
              <a:t>– </a:t>
            </a:r>
            <a:r>
              <a:rPr lang="en-US" dirty="0" err="1"/>
              <a:t>animate_dist</a:t>
            </a:r>
            <a:r>
              <a:rPr lang="en-US" dirty="0"/>
              <a:t> (histogram, average shifted histogram, density plot)</a:t>
            </a:r>
          </a:p>
          <a:p>
            <a:pPr algn="l"/>
            <a:r>
              <a:rPr lang="en-US" dirty="0"/>
              <a:t>– </a:t>
            </a:r>
            <a:r>
              <a:rPr lang="en-US" dirty="0" err="1"/>
              <a:t>animate_image</a:t>
            </a:r>
            <a:r>
              <a:rPr lang="en-US" dirty="0"/>
              <a:t> (image plot)</a:t>
            </a:r>
          </a:p>
          <a:p>
            <a:pPr algn="l"/>
            <a:r>
              <a:rPr lang="en-US" dirty="0"/>
              <a:t>– </a:t>
            </a:r>
            <a:r>
              <a:rPr lang="en-US" dirty="0" err="1"/>
              <a:t>animate_ts</a:t>
            </a:r>
            <a:r>
              <a:rPr lang="en-US" dirty="0"/>
              <a:t> (time series)</a:t>
            </a:r>
          </a:p>
        </p:txBody>
      </p:sp>
    </p:spTree>
    <p:extLst>
      <p:ext uri="{BB962C8B-B14F-4D97-AF65-F5344CB8AC3E}">
        <p14:creationId xmlns:p14="http://schemas.microsoft.com/office/powerpoint/2010/main" val="8220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he">
            <a:extLst>
              <a:ext uri="{FF2B5EF4-FFF2-40B4-BE49-F238E27FC236}">
                <a16:creationId xmlns:a16="http://schemas.microsoft.com/office/drawing/2014/main" id="{A52BE4C1-DFA4-405C-A191-9248ED8F9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" y="2352849"/>
            <a:ext cx="3529109" cy="217628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E0B3FD5-FC7D-4684-BE46-C491C6A16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358" y="2352849"/>
            <a:ext cx="3526424" cy="2174628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04E18B-0865-464C-8637-FE0F0BDA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86" y="2347710"/>
            <a:ext cx="3553968" cy="21797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A09325-9B47-406B-9FC8-DBE928BC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isplay methods – cont.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213442" y="5599800"/>
            <a:ext cx="383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visualizations of a 1-D projection</a:t>
            </a:r>
          </a:p>
        </p:txBody>
      </p:sp>
    </p:spTree>
    <p:extLst>
      <p:ext uri="{BB962C8B-B14F-4D97-AF65-F5344CB8AC3E}">
        <p14:creationId xmlns:p14="http://schemas.microsoft.com/office/powerpoint/2010/main" val="249303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0692-F361-41D5-8A4A-A2655883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isplay methods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1637-5770-45E9-ACBE-8764B37F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2-D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animate_xy</a:t>
            </a:r>
            <a:r>
              <a:rPr lang="en-US" dirty="0"/>
              <a:t> (scatterplot)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3-D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animate_stereo</a:t>
            </a:r>
            <a:r>
              <a:rPr lang="en-US" dirty="0"/>
              <a:t> (anaglyphs)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animate_depth</a:t>
            </a:r>
            <a:r>
              <a:rPr lang="en-US" dirty="0"/>
              <a:t> (3-D depth cues)</a:t>
            </a:r>
          </a:p>
        </p:txBody>
      </p:sp>
    </p:spTree>
    <p:extLst>
      <p:ext uri="{BB962C8B-B14F-4D97-AF65-F5344CB8AC3E}">
        <p14:creationId xmlns:p14="http://schemas.microsoft.com/office/powerpoint/2010/main" val="95231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9BE82-0059-49F3-BBA9-42EA9645D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85" y="640079"/>
            <a:ext cx="6066315" cy="606631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3016A3-825C-4ACF-9085-DAAD7583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isplay methods – cont.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341742" y="6004402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of a 2-D projection</a:t>
            </a:r>
          </a:p>
        </p:txBody>
      </p:sp>
    </p:spTree>
    <p:extLst>
      <p:ext uri="{BB962C8B-B14F-4D97-AF65-F5344CB8AC3E}">
        <p14:creationId xmlns:p14="http://schemas.microsoft.com/office/powerpoint/2010/main" val="264767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4A288-5B38-4D4D-9B67-9514926C56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37" y="1893536"/>
            <a:ext cx="4054944" cy="40549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BE165-2D79-47A0-96C9-5D8F1291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41" y="1893537"/>
            <a:ext cx="4054944" cy="4054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50AE581-9452-4236-BFE0-AEE5F24C06FD}"/>
              </a:ext>
            </a:extLst>
          </p:cNvPr>
          <p:cNvSpPr txBox="1">
            <a:spLocks/>
          </p:cNvSpPr>
          <p:nvPr/>
        </p:nvSpPr>
        <p:spPr>
          <a:xfrm>
            <a:off x="838200" y="680085"/>
            <a:ext cx="10515600" cy="7829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</a:t>
            </a:r>
            <a:r>
              <a:rPr lang="en-US" altLang="zh-CN" dirty="0"/>
              <a:t>isplay methods – cont.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225872" y="6117691"/>
            <a:ext cx="369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visualizations of a 3-D projection</a:t>
            </a:r>
          </a:p>
        </p:txBody>
      </p:sp>
    </p:spTree>
    <p:extLst>
      <p:ext uri="{BB962C8B-B14F-4D97-AF65-F5344CB8AC3E}">
        <p14:creationId xmlns:p14="http://schemas.microsoft.com/office/powerpoint/2010/main" val="60651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C94D4-A5B1-43F3-862F-200BCD070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03" y="1196812"/>
            <a:ext cx="8287593" cy="49855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FECDE9-3368-4264-B02B-7B90B457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812"/>
            <a:ext cx="10515600" cy="784380"/>
          </a:xfrm>
        </p:spPr>
        <p:txBody>
          <a:bodyPr>
            <a:normAutofit/>
          </a:bodyPr>
          <a:lstStyle/>
          <a:p>
            <a:r>
              <a:rPr lang="en-US" sz="4400" dirty="0"/>
              <a:t>D</a:t>
            </a:r>
            <a:r>
              <a:rPr lang="en-US" altLang="zh-CN" sz="4400" dirty="0"/>
              <a:t>isplay methods – cont.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225871" y="6182315"/>
            <a:ext cx="365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Scatterplot matrix in a 3-D projection</a:t>
            </a:r>
          </a:p>
        </p:txBody>
      </p:sp>
    </p:spTree>
    <p:extLst>
      <p:ext uri="{BB962C8B-B14F-4D97-AF65-F5344CB8AC3E}">
        <p14:creationId xmlns:p14="http://schemas.microsoft.com/office/powerpoint/2010/main" val="398679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049-F262-43C9-AE5B-A44C7540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3F589-9619-4503-9009-07EACDE80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4"/>
            <a:ext cx="10515600" cy="613727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1. Introduction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2. The tour method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3. Options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4. Extending the package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119200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CDE9-3368-4264-B02B-7B90B457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isplay methods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D62F-F7E5-42B3-A7C0-D0AF66C50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722"/>
            <a:ext cx="10515600" cy="4966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k-D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– </a:t>
            </a:r>
            <a:r>
              <a:rPr lang="en-US" dirty="0" err="1"/>
              <a:t>animate_andrews</a:t>
            </a:r>
            <a:r>
              <a:rPr lang="en-US" dirty="0"/>
              <a:t> (Andrews curves)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– </a:t>
            </a:r>
            <a:r>
              <a:rPr lang="en-US" dirty="0" err="1"/>
              <a:t>animate_faces</a:t>
            </a:r>
            <a:r>
              <a:rPr lang="en-US" dirty="0"/>
              <a:t> (Chernoff faces)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– </a:t>
            </a:r>
            <a:r>
              <a:rPr lang="en-US" dirty="0" err="1"/>
              <a:t>animate_pcp</a:t>
            </a:r>
            <a:r>
              <a:rPr lang="en-US" dirty="0"/>
              <a:t> (parallel coordinates)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– </a:t>
            </a:r>
            <a:r>
              <a:rPr lang="en-US" dirty="0" err="1"/>
              <a:t>animate_scatmat</a:t>
            </a:r>
            <a:r>
              <a:rPr lang="en-US" dirty="0"/>
              <a:t> (scatterplot matrix)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– </a:t>
            </a:r>
            <a:r>
              <a:rPr lang="en-US" dirty="0" err="1"/>
              <a:t>animate_stars</a:t>
            </a:r>
            <a:r>
              <a:rPr lang="en-US" dirty="0"/>
              <a:t> (star glyphs)</a:t>
            </a:r>
          </a:p>
        </p:txBody>
      </p:sp>
    </p:spTree>
    <p:extLst>
      <p:ext uri="{BB962C8B-B14F-4D97-AF65-F5344CB8AC3E}">
        <p14:creationId xmlns:p14="http://schemas.microsoft.com/office/powerpoint/2010/main" val="418198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E49A67-2CE7-461D-99D2-2A6C6F733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29619"/>
            <a:ext cx="5048711" cy="5048711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A355A91-70D6-4B51-B7EF-63D87CCDA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41" y="1829619"/>
            <a:ext cx="3998362" cy="38578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FECDE9-3368-4264-B02B-7B90B457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D</a:t>
            </a:r>
            <a:r>
              <a:rPr lang="en-US" altLang="zh-CN" sz="4400" dirty="0"/>
              <a:t>isplay methods – cont.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258316" y="5949207"/>
            <a:ext cx="367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visualizations of a k-D projection</a:t>
            </a:r>
          </a:p>
        </p:txBody>
      </p:sp>
    </p:spTree>
    <p:extLst>
      <p:ext uri="{BB962C8B-B14F-4D97-AF65-F5344CB8AC3E}">
        <p14:creationId xmlns:p14="http://schemas.microsoft.com/office/powerpoint/2010/main" val="417811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DBEE-5CDC-4AC3-BBA1-67EF2FDE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7DD99-3EA8-4F76-8D26-5DF44DCCB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Working on a matrix or data frame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continuous variables.</a:t>
                </a:r>
              </a:p>
              <a:p>
                <a:endParaRPr lang="en-US" dirty="0"/>
              </a:p>
              <a:p>
                <a:r>
                  <a:rPr lang="en-US" dirty="0"/>
                  <a:t>By default, rescale range [0,1]</a:t>
                </a:r>
              </a:p>
              <a:p>
                <a:endParaRPr lang="en-US" dirty="0"/>
              </a:p>
              <a:p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𝑟𝑒𝑠𝑐𝑎𝑙𝑒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4DC7DD99-3EA8-4F76-8D26-5DF44DCCB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69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C3EB-7919-409C-81A7-531109DE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9972-0E6F-4337-AB8F-236E0B47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Frozen geodesics - Used in </a:t>
            </a:r>
            <a:r>
              <a:rPr lang="en-US" u="sng" dirty="0" err="1"/>
              <a:t>Xgobi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Interpolation algorithm</a:t>
            </a:r>
          </a:p>
          <a:p>
            <a:pPr marL="514350" indent="-514350">
              <a:buAutoNum type="arabicPeriod"/>
            </a:pPr>
            <a:r>
              <a:rPr lang="en-US" dirty="0"/>
              <a:t>A matrix of frozen values, the freezer matrix</a:t>
            </a:r>
          </a:p>
          <a:p>
            <a:pPr marL="514350" indent="-514350">
              <a:buAutoNum type="arabicPeriod"/>
            </a:pPr>
            <a:r>
              <a:rPr lang="en-US" dirty="0"/>
              <a:t> A freeze operation: zeroes out the frozen variable values in the input projection matrix.</a:t>
            </a:r>
          </a:p>
          <a:p>
            <a:pPr marL="514350" indent="-514350">
              <a:buAutoNum type="arabicPeriod"/>
            </a:pPr>
            <a:r>
              <a:rPr lang="en-US" dirty="0"/>
              <a:t>A thaw operation:  thaws the input projection matrix by replacing the 0’s of the frozen variables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6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80A5-E011-4878-8C01-21CF6B8E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01DC-D6EB-4D58-A80B-7DF52A90D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Purpose: Pursing an interesting projection</a:t>
            </a:r>
          </a:p>
          <a:p>
            <a:r>
              <a:rPr lang="en-US" dirty="0"/>
              <a:t>search_better, search_better_random: inspired by simulated annealing, these methods have been modified for better behavior in the interactive case.</a:t>
            </a:r>
          </a:p>
          <a:p>
            <a:endParaRPr lang="en-US" dirty="0"/>
          </a:p>
          <a:p>
            <a:r>
              <a:rPr lang="en-US" dirty="0" err="1"/>
              <a:t>search_geodesic</a:t>
            </a:r>
            <a:r>
              <a:rPr lang="en-US" dirty="0"/>
              <a:t>: a new method for stochastic coordinate-wise search.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3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8224-09C2-44DF-8D90-7D892061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8CC3-7A83-4EED-A827-1FD3E303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Properties</a:t>
            </a:r>
          </a:p>
          <a:p>
            <a:pPr marL="0" indent="0">
              <a:buNone/>
            </a:pPr>
            <a:r>
              <a:rPr lang="en-US" dirty="0"/>
              <a:t>1. Monotonicity: Index values for projections in the interpolation between starting and target bases increase monotonically.</a:t>
            </a:r>
          </a:p>
          <a:p>
            <a:pPr marL="0" indent="0">
              <a:buNone/>
            </a:pPr>
            <a:r>
              <a:rPr lang="en-US" dirty="0"/>
              <a:t>2. Variable step-size:</a:t>
            </a:r>
          </a:p>
          <a:p>
            <a:pPr marL="0" indent="0">
              <a:buNone/>
            </a:pPr>
            <a:r>
              <a:rPr lang="en-US" dirty="0"/>
              <a:t>3. Local stopping criterion: A mechanism exists that allows to jump out of a local maximum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01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8A4A-19FD-4D74-96C4-CA395F30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5F0D-C23C-44DA-B7A4-BE7877C17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Saving and replaying tour paths: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R&gt; f1 &lt;-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save_history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(flea[, 1:6],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grand_tour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(d = 1),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max_bases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= 10)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R&gt; render(flea[, 1:6],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planned_tour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(f1),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display_dist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(), frames = 50,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 "pdf", "tour1d-animation.pdf", width = 4, height = 4)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R&gt; f1interp &lt;- interpolate(f1)</a:t>
            </a:r>
          </a:p>
        </p:txBody>
      </p:sp>
    </p:spTree>
    <p:extLst>
      <p:ext uri="{BB962C8B-B14F-4D97-AF65-F5344CB8AC3E}">
        <p14:creationId xmlns:p14="http://schemas.microsoft.com/office/powerpoint/2010/main" val="262170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5965-B229-4C07-B2EE-9C9F1E0D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02884-C22B-4FBB-AA7A-E060C276A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Uses a layered design to customize the tour</a:t>
            </a:r>
          </a:p>
          <a:p>
            <a:pPr>
              <a:lnSpc>
                <a:spcPct val="150000"/>
              </a:lnSpc>
            </a:pPr>
            <a:r>
              <a:rPr lang="en-US" dirty="0"/>
              <a:t>Existing abstractions are used for three purposes:</a:t>
            </a:r>
          </a:p>
          <a:p>
            <a:pPr marL="571500" indent="-571500">
              <a:buAutoNum type="romanLcPeriod"/>
            </a:pPr>
            <a:r>
              <a:rPr lang="en-US" dirty="0"/>
              <a:t>To allow functions to maintain the state between subsequent calls</a:t>
            </a:r>
          </a:p>
          <a:p>
            <a:pPr marL="571500" indent="-571500">
              <a:buAutoNum type="romanLcPeriod"/>
            </a:pPr>
            <a:r>
              <a:rPr lang="en-US" dirty="0"/>
              <a:t>To create functions that meet the requirements for basis generators </a:t>
            </a:r>
          </a:p>
          <a:p>
            <a:pPr marL="571500" indent="-571500">
              <a:buAutoNum type="romanLcPeriod"/>
            </a:pPr>
            <a:r>
              <a:rPr lang="en-US" dirty="0"/>
              <a:t>To create simple “objects” to describe the different components of the display of projections  </a:t>
            </a:r>
          </a:p>
        </p:txBody>
      </p:sp>
    </p:spTree>
    <p:extLst>
      <p:ext uri="{BB962C8B-B14F-4D97-AF65-F5344CB8AC3E}">
        <p14:creationId xmlns:p14="http://schemas.microsoft.com/office/powerpoint/2010/main" val="155630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74A3-6F2E-4FC5-8C6F-74D91FC8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7906-9F75-450C-9611-8E887C24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Closure is a function written by another function</a:t>
            </a:r>
          </a:p>
          <a:p>
            <a:r>
              <a:rPr lang="en-US" dirty="0"/>
              <a:t>Enclose the environment of the parent function, and can access all variables and parameters in that function</a:t>
            </a:r>
          </a:p>
          <a:p>
            <a:r>
              <a:rPr lang="en-US" dirty="0"/>
              <a:t>Allows us to have two level of parameters (parent and child)</a:t>
            </a:r>
          </a:p>
          <a:p>
            <a:r>
              <a:rPr lang="en-US" dirty="0"/>
              <a:t>This makes it possible to maintain a counter that records how many times a function has been called </a:t>
            </a:r>
          </a:p>
        </p:txBody>
      </p:sp>
    </p:spTree>
    <p:extLst>
      <p:ext uri="{BB962C8B-B14F-4D97-AF65-F5344CB8AC3E}">
        <p14:creationId xmlns:p14="http://schemas.microsoft.com/office/powerpoint/2010/main" val="158674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D2842-B7EE-4BC0-9672-44318DF6F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14" y="179246"/>
            <a:ext cx="10515600" cy="57315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Writing a new tour path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Consists of a basis generator and an interpolation algorithm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Geodesic interpolation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Write a basis generator for developing a new tour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Writing a new index for the guided tour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guided tour requires a index for measuring “interestingness”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CB08D3-9208-42C1-A7BD-ACA6A35BC79B}"/>
              </a:ext>
            </a:extLst>
          </p:cNvPr>
          <p:cNvSpPr txBox="1">
            <a:spLocks/>
          </p:cNvSpPr>
          <p:nvPr/>
        </p:nvSpPr>
        <p:spPr>
          <a:xfrm>
            <a:off x="838200" y="4450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CC470-85BD-468E-856F-015E9BCCDF43}"/>
              </a:ext>
            </a:extLst>
          </p:cNvPr>
          <p:cNvSpPr txBox="1">
            <a:spLocks/>
          </p:cNvSpPr>
          <p:nvPr/>
        </p:nvSpPr>
        <p:spPr>
          <a:xfrm>
            <a:off x="838200" y="59107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1EC6-5CE6-4BB7-B31D-F2168989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6786F-24C6-4FA9-B9C4-101A5F73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Toolkit of assembly of methods </a:t>
            </a:r>
          </a:p>
          <a:p>
            <a:pPr>
              <a:lnSpc>
                <a:spcPct val="150000"/>
              </a:lnSpc>
            </a:pPr>
            <a:r>
              <a:rPr lang="en-US" dirty="0"/>
              <a:t>Magic button</a:t>
            </a:r>
          </a:p>
          <a:p>
            <a:pPr>
              <a:lnSpc>
                <a:spcPct val="150000"/>
              </a:lnSpc>
            </a:pPr>
            <a:r>
              <a:rPr lang="en-US" dirty="0"/>
              <a:t>Smooth Sequence of Projections </a:t>
            </a:r>
          </a:p>
          <a:p>
            <a:pPr>
              <a:lnSpc>
                <a:spcPct val="150000"/>
              </a:lnSpc>
            </a:pPr>
            <a:r>
              <a:rPr lang="en-US" dirty="0"/>
              <a:t>Helpful for looking clusters, outliers, non-linear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Facilitates development of new tour methods</a:t>
            </a:r>
          </a:p>
        </p:txBody>
      </p:sp>
    </p:spTree>
    <p:extLst>
      <p:ext uri="{BB962C8B-B14F-4D97-AF65-F5344CB8AC3E}">
        <p14:creationId xmlns:p14="http://schemas.microsoft.com/office/powerpoint/2010/main" val="3188531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9541-4CBF-449A-AEAE-8130D1BB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new display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F115-DDC5-4979-A70C-100186F99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Display method is a list of four functions</a:t>
                </a:r>
              </a:p>
              <a:p>
                <a:pPr marL="571500" indent="-571500">
                  <a:lnSpc>
                    <a:spcPct val="15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𝑖𝑛𝑖𝑡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571500" indent="-571500">
                  <a:lnSpc>
                    <a:spcPct val="15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𝑅𝑒𝑛𝑑𝑒𝑟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pPr marL="571500" indent="-571500">
                  <a:lnSpc>
                    <a:spcPct val="15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𝑅𝑒𝑛𝑑𝑒𝑟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dirty="0"/>
              </a:p>
              <a:p>
                <a:pPr marL="571500" indent="-571500">
                  <a:lnSpc>
                    <a:spcPct val="15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𝑅𝑒𝑛𝑑𝑒𝑟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𝑝𝑟𝑜𝑗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𝑔𝑒𝑜𝑑𝑒𝑠𝑖𝑐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94BF115-DDC5-4979-A70C-100186F99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694E-38BC-4B5F-98F3-8FCBA544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949A2-8059-4165-BC78-0BD17088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Really helpful for visualizing the high-dimensional data analysis</a:t>
            </a:r>
          </a:p>
          <a:p>
            <a:pPr>
              <a:lnSpc>
                <a:spcPct val="200000"/>
              </a:lnSpc>
            </a:pPr>
            <a:r>
              <a:rPr lang="en-US" dirty="0"/>
              <a:t>Extensions allow us to develop desired methods </a:t>
            </a:r>
          </a:p>
          <a:p>
            <a:pPr>
              <a:lnSpc>
                <a:spcPct val="200000"/>
              </a:lnSpc>
            </a:pPr>
            <a:r>
              <a:rPr lang="en-US" dirty="0"/>
              <a:t>Provides thrilling opportunities for further research in tour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97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B150-E25D-42B2-B6CD-F9E5D015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B06F-7AE4-41F3-91B6-FB05B4B71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Wickham, H., et al. "</a:t>
            </a:r>
            <a:r>
              <a:rPr lang="en-US" dirty="0" err="1"/>
              <a:t>tourr</a:t>
            </a:r>
            <a:r>
              <a:rPr lang="en-US" dirty="0"/>
              <a:t>: An R Package for Exploring Multivariate Data with </a:t>
            </a:r>
            <a:r>
              <a:rPr lang="en-US" dirty="0" err="1"/>
              <a:t>Projections."</a:t>
            </a:r>
            <a:r>
              <a:rPr lang="en-US" i="1" dirty="0" err="1"/>
              <a:t>Journal</a:t>
            </a:r>
            <a:r>
              <a:rPr lang="en-US" i="1" dirty="0"/>
              <a:t> of Statistical Software</a:t>
            </a:r>
            <a:r>
              <a:rPr lang="en-US" dirty="0"/>
              <a:t>, vol. 40, no. 2, 2011, pp. 1-18.</a:t>
            </a:r>
          </a:p>
          <a:p>
            <a:pPr marL="0" indent="0">
              <a:buNone/>
            </a:pPr>
            <a:r>
              <a:rPr lang="en-US" dirty="0"/>
              <a:t>[2] Swayne, Deborah F., Dianne Cook, and Andreas </a:t>
            </a:r>
            <a:r>
              <a:rPr lang="en-US" dirty="0" err="1"/>
              <a:t>Buja</a:t>
            </a:r>
            <a:r>
              <a:rPr lang="en-US" dirty="0"/>
              <a:t>. "</a:t>
            </a:r>
            <a:r>
              <a:rPr lang="en-US" dirty="0" err="1"/>
              <a:t>XGobi</a:t>
            </a:r>
            <a:r>
              <a:rPr lang="en-US" dirty="0"/>
              <a:t>: Interactive Dynamic Data Visualization in the X Window System."</a:t>
            </a:r>
            <a:r>
              <a:rPr lang="en-US" i="1" dirty="0"/>
              <a:t> Journal of Computational and Graphical Statistics</a:t>
            </a:r>
            <a:r>
              <a:rPr lang="en-US" dirty="0"/>
              <a:t>, vol. 7, no. 1, 1998, pp. 113-130.</a:t>
            </a:r>
          </a:p>
          <a:p>
            <a:pPr marL="0" indent="0">
              <a:buNone/>
            </a:pPr>
            <a:r>
              <a:rPr lang="en-US" dirty="0"/>
              <a:t>[3] Fisher, R. A. (1936) The use of multiple measurements in taxonomic problems. </a:t>
            </a:r>
            <a:r>
              <a:rPr lang="en-US" i="1" dirty="0"/>
              <a:t>Annals of Eugenics</a:t>
            </a:r>
            <a:r>
              <a:rPr lang="en-US" dirty="0"/>
              <a:t>, </a:t>
            </a:r>
            <a:r>
              <a:rPr lang="en-US" b="1" dirty="0"/>
              <a:t>7</a:t>
            </a:r>
            <a:r>
              <a:rPr lang="en-US" dirty="0"/>
              <a:t>, Part II, 179–188.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42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7FD7AD-93B8-47FF-BE65-56E506DA34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64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C00B-0A22-4833-B54F-9A342DE3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C7E00-7713-430E-8572-62DAA831E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Components of a </a:t>
                </a:r>
                <a:r>
                  <a:rPr lang="en-US" dirty="0" err="1"/>
                  <a:t>tourr</a:t>
                </a:r>
                <a:endParaRPr lang="en-US" dirty="0"/>
              </a:p>
              <a:p>
                <a:pPr marL="571500" indent="-571500">
                  <a:buAutoNum type="romanLcPeriod"/>
                </a:pPr>
                <a:r>
                  <a:rPr lang="en-US" dirty="0"/>
                  <a:t>A data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571500" indent="-571500">
                  <a:buAutoNum type="romanLcPeriod"/>
                </a:pPr>
                <a:r>
                  <a:rPr lang="en-US" dirty="0"/>
                  <a:t>A tour Path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71500" indent="-571500">
                  <a:buAutoNum type="romanLcPeriod"/>
                </a:pPr>
                <a:r>
                  <a:rPr lang="en-US" dirty="0"/>
                  <a:t>A display Method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Typical syntax would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𝑡𝑜𝑢𝑟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𝑡𝑜𝑢𝑟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𝑝𝑎𝑡h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𝑑𝑖𝑠𝑝𝑙𝑎𝑦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6C7E00-7713-430E-8572-62DAA831E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97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llo">
            <a:extLst>
              <a:ext uri="{FF2B5EF4-FFF2-40B4-BE49-F238E27FC236}">
                <a16:creationId xmlns:a16="http://schemas.microsoft.com/office/drawing/2014/main" id="{72019A3B-3C73-42AC-ADB4-B8A93CB51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15" y="587309"/>
            <a:ext cx="5542534" cy="554253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3833843" y="5669413"/>
            <a:ext cx="378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2-D tour displayed with a scatterplot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71C00B-0A22-4833-B54F-9A342DE3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tour Method – cont.</a:t>
            </a:r>
          </a:p>
        </p:txBody>
      </p:sp>
    </p:spTree>
    <p:extLst>
      <p:ext uri="{BB962C8B-B14F-4D97-AF65-F5344CB8AC3E}">
        <p14:creationId xmlns:p14="http://schemas.microsoft.com/office/powerpoint/2010/main" val="14389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82C323-6F95-4BC5-924D-09F619A90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0" y="1542404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4024245" y="6206704"/>
            <a:ext cx="41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3-D tour displayed with simulated depth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71C00B-0A22-4833-B54F-9A342DE3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tour Method – cont.</a:t>
            </a:r>
          </a:p>
        </p:txBody>
      </p:sp>
    </p:spTree>
    <p:extLst>
      <p:ext uri="{BB962C8B-B14F-4D97-AF65-F5344CB8AC3E}">
        <p14:creationId xmlns:p14="http://schemas.microsoft.com/office/powerpoint/2010/main" val="387853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EECB0-E814-4169-9B02-1DB285424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75" y="886641"/>
            <a:ext cx="8062847" cy="74853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71C00B-0A22-4833-B54F-9A342DE3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tour Method –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9B4E7-679E-4B2C-A76F-19DA2A8AA0AB}"/>
              </a:ext>
            </a:extLst>
          </p:cNvPr>
          <p:cNvSpPr txBox="1"/>
          <p:nvPr/>
        </p:nvSpPr>
        <p:spPr>
          <a:xfrm>
            <a:off x="3571781" y="6012495"/>
            <a:ext cx="504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4-D tour displayed with a parallel coordinates plot</a:t>
            </a:r>
          </a:p>
        </p:txBody>
      </p:sp>
    </p:spTree>
    <p:extLst>
      <p:ext uri="{BB962C8B-B14F-4D97-AF65-F5344CB8AC3E}">
        <p14:creationId xmlns:p14="http://schemas.microsoft.com/office/powerpoint/2010/main" val="233394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4121-22CE-4900-AAAA-E284B04E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Tour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BFA2-D68F-4ECB-80F5-B19F91C6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components;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LcPeriod"/>
            </a:pPr>
            <a:r>
              <a:rPr lang="en-US" dirty="0"/>
              <a:t>Interpolator</a:t>
            </a:r>
          </a:p>
          <a:p>
            <a:pPr marL="0" indent="0">
              <a:buNone/>
            </a:pPr>
            <a:r>
              <a:rPr lang="en-US" dirty="0"/>
              <a:t>	Smoothly interpolates between pairs and projection</a:t>
            </a:r>
          </a:p>
          <a:p>
            <a:endParaRPr lang="en-US" dirty="0"/>
          </a:p>
          <a:p>
            <a:pPr marL="571500" indent="-571500">
              <a:buFont typeface="+mj-lt"/>
              <a:buAutoNum type="romanLcPeriod" startAt="2"/>
            </a:pPr>
            <a:r>
              <a:rPr lang="en-US" dirty="0"/>
              <a:t>Generators</a:t>
            </a:r>
          </a:p>
          <a:p>
            <a:pPr marL="0" indent="0">
              <a:buNone/>
            </a:pPr>
            <a:r>
              <a:rPr lang="en-US" dirty="0"/>
              <a:t>	Produces the projection</a:t>
            </a:r>
          </a:p>
        </p:txBody>
      </p:sp>
    </p:spTree>
    <p:extLst>
      <p:ext uri="{BB962C8B-B14F-4D97-AF65-F5344CB8AC3E}">
        <p14:creationId xmlns:p14="http://schemas.microsoft.com/office/powerpoint/2010/main" val="153440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413C-7E50-4C73-BE4E-F2E27057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B382-7DA3-4256-9632-898BD217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Geodesic interpolation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projection of </a:t>
            </a:r>
            <a:r>
              <a:rPr lang="en-US" i="1" dirty="0"/>
              <a:t>p</a:t>
            </a:r>
            <a:r>
              <a:rPr lang="en-US" dirty="0"/>
              <a:t>-D data onto </a:t>
            </a:r>
            <a:r>
              <a:rPr lang="en-US" i="1" dirty="0"/>
              <a:t>d </a:t>
            </a:r>
            <a:r>
              <a:rPr lang="en-US" dirty="0"/>
              <a:t>(</a:t>
            </a:r>
            <a:r>
              <a:rPr lang="en-US" i="1" dirty="0"/>
              <a:t>&lt; p</a:t>
            </a:r>
            <a:r>
              <a:rPr lang="en-US" dirty="0"/>
              <a:t>) dimensions </a:t>
            </a:r>
          </a:p>
          <a:p>
            <a:pPr>
              <a:lnSpc>
                <a:spcPct val="150000"/>
              </a:lnSpc>
            </a:pPr>
            <a:r>
              <a:rPr lang="en-US" dirty="0"/>
              <a:t>It avoids unnecessary rotation within the plane </a:t>
            </a:r>
          </a:p>
          <a:p>
            <a:pPr>
              <a:lnSpc>
                <a:spcPct val="150000"/>
              </a:lnSpc>
            </a:pPr>
            <a:r>
              <a:rPr lang="en-US" dirty="0"/>
              <a:t>It moves the plane, not just rotate it within itself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3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704</TotalTime>
  <Words>1146</Words>
  <Application>Microsoft Office PowerPoint</Application>
  <PresentationFormat>Widescreen</PresentationFormat>
  <Paragraphs>174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等线 Light</vt:lpstr>
      <vt:lpstr>Arial</vt:lpstr>
      <vt:lpstr>Bradley Hand ITC</vt:lpstr>
      <vt:lpstr>Calibri</vt:lpstr>
      <vt:lpstr>Calibri Light</vt:lpstr>
      <vt:lpstr>Cambria Math</vt:lpstr>
      <vt:lpstr>Wingdings</vt:lpstr>
      <vt:lpstr>Office Theme</vt:lpstr>
      <vt:lpstr>tourr: an R Package for Exploring Multivariate Data</vt:lpstr>
      <vt:lpstr>Outline of Presentation</vt:lpstr>
      <vt:lpstr>Introduction</vt:lpstr>
      <vt:lpstr>The tour Method</vt:lpstr>
      <vt:lpstr>The tour Method – cont.</vt:lpstr>
      <vt:lpstr>The tour Method – cont.</vt:lpstr>
      <vt:lpstr>The tour Method – cont.</vt:lpstr>
      <vt:lpstr>The Tour path</vt:lpstr>
      <vt:lpstr>Interpolator</vt:lpstr>
      <vt:lpstr>Generators</vt:lpstr>
      <vt:lpstr>The grand_tour</vt:lpstr>
      <vt:lpstr>The guided_tour</vt:lpstr>
      <vt:lpstr>PowerPoint Presentation</vt:lpstr>
      <vt:lpstr>Display methods</vt:lpstr>
      <vt:lpstr>Display methods – cont.</vt:lpstr>
      <vt:lpstr>Display methods – cont.</vt:lpstr>
      <vt:lpstr>Display methods – cont.</vt:lpstr>
      <vt:lpstr>PowerPoint Presentation</vt:lpstr>
      <vt:lpstr>Display methods – cont.</vt:lpstr>
      <vt:lpstr>Display methods – cont.</vt:lpstr>
      <vt:lpstr>Display methods – cont.</vt:lpstr>
      <vt:lpstr>Data</vt:lpstr>
      <vt:lpstr>Options</vt:lpstr>
      <vt:lpstr>Optimization</vt:lpstr>
      <vt:lpstr>Optimization – cont.</vt:lpstr>
      <vt:lpstr>History</vt:lpstr>
      <vt:lpstr>Extending the package</vt:lpstr>
      <vt:lpstr>Closures</vt:lpstr>
      <vt:lpstr>PowerPoint Presentation</vt:lpstr>
      <vt:lpstr>Writing a new display method</vt:lpstr>
      <vt:lpstr>Conclusion</vt:lpstr>
      <vt:lpstr>References</vt:lpstr>
      <vt:lpstr>Thank you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tourr: an R Package for Exploring Multivariate Data</dc:title>
  <dc:creator>gaurav sitaula</dc:creator>
  <cp:lastModifiedBy>gaurav sitaula</cp:lastModifiedBy>
  <cp:revision>47</cp:revision>
  <dcterms:created xsi:type="dcterms:W3CDTF">2017-12-08T20:14:41Z</dcterms:created>
  <dcterms:modified xsi:type="dcterms:W3CDTF">2018-03-14T04:16:07Z</dcterms:modified>
</cp:coreProperties>
</file>